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Montserrat SemiBold"/>
      <p:regular r:id="rId23"/>
      <p:bold r:id="rId24"/>
      <p:italic r:id="rId25"/>
      <p:boldItalic r:id="rId26"/>
    </p:embeddedFont>
    <p:embeddedFont>
      <p:font typeface="Montserrat"/>
      <p:regular r:id="rId27"/>
      <p:bold r:id="rId28"/>
      <p:italic r:id="rId29"/>
      <p:boldItalic r:id="rId30"/>
    </p:embeddedFont>
    <p:embeddedFont>
      <p:font typeface="Albert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MontserratSemiBold-bold.fntdata"/><Relationship Id="rId23" Type="http://schemas.openxmlformats.org/officeDocument/2006/relationships/font" Target="fonts/MontserratSemiBold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ontserratSemiBold-boldItalic.fntdata"/><Relationship Id="rId25" Type="http://schemas.openxmlformats.org/officeDocument/2006/relationships/font" Target="fonts/MontserratSemiBold-italic.fntdata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lbertSans-regular.fnt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5.xml"/><Relationship Id="rId33" Type="http://schemas.openxmlformats.org/officeDocument/2006/relationships/font" Target="fonts/AlbertSans-italic.fntdata"/><Relationship Id="rId10" Type="http://schemas.openxmlformats.org/officeDocument/2006/relationships/slide" Target="slides/slide4.xml"/><Relationship Id="rId32" Type="http://schemas.openxmlformats.org/officeDocument/2006/relationships/font" Target="fonts/AlbertSans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AlbertSans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619a8fb159_0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619a8fb159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c264634b9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c264634b9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264634b9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c264634b9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c264634b9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c264634b9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c52339e5e3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c52339e5e3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c52339e5e3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c52339e5e3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c52339e5e3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c52339e5e3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a965fe01b9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a965fe01b9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619a8fb159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619a8fb159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a965fe01b9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a965fe01b9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a965fe01b9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a965fe01b9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c23bc34ed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c23bc34ed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23bc34ed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c23bc34ed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a965fe01b9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a965fe01b9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23bc34ed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c23bc34ed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23bc34ed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c23bc34ed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gif"/><Relationship Id="rId3" Type="http://schemas.openxmlformats.org/officeDocument/2006/relationships/image" Target="../media/image1.gif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- WHITE">
  <p:cSld name="CUSTOM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4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GREEN">
  <p:cSld name="BLANK_2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5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00FF7F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5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00FF7F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- GREEN">
  <p:cSld name="BLANK_2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6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00FF7F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6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00FF7F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6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  <a:effectLst>
            <a:outerShdw rotWithShape="0" algn="bl" dist="9525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BLUE">
  <p:cSld name="BLANK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7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2FCBFF">
                  <a:alpha val="627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7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2FCBFF">
                  <a:alpha val="627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- BLUE">
  <p:cSld name="BLANK_1_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8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2FCBFF">
                  <a:alpha val="627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8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2FCBFF">
                  <a:alpha val="6274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8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  <a:effectLst>
            <a:outerShdw rotWithShape="0" algn="bl" dist="9525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PINK">
  <p:cSld name="BLANK_1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9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FF1493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9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FF1493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- PINK">
  <p:cSld name="BLANK_1_1_3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20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FF1493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20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FF1493">
                  <a:alpha val="509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0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  <a:effectLst>
            <a:outerShdw rotWithShape="0" algn="bl" dist="9525">
              <a:schemeClr val="accent4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87" name="Google Shape;87;p20"/>
          <p:cNvSpPr txBox="1"/>
          <p:nvPr>
            <p:ph idx="1" type="body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ORANGE">
  <p:cSld name="BLANK_1_1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21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FFA500">
                  <a:alpha val="705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1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FFA500">
                  <a:alpha val="705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ext - ORANGE">
  <p:cSld name="BLANK_1_1_1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22"/>
          <p:cNvSpPr/>
          <p:nvPr/>
        </p:nvSpPr>
        <p:spPr>
          <a:xfrm rot="-5400000">
            <a:off x="-802500" y="802650"/>
            <a:ext cx="5155500" cy="3550500"/>
          </a:xfrm>
          <a:prstGeom prst="rect">
            <a:avLst/>
          </a:prstGeom>
          <a:gradFill>
            <a:gsLst>
              <a:gs pos="0">
                <a:srgbClr val="FFA500">
                  <a:alpha val="705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2"/>
          <p:cNvSpPr/>
          <p:nvPr/>
        </p:nvSpPr>
        <p:spPr>
          <a:xfrm rot="5400000">
            <a:off x="4791000" y="802650"/>
            <a:ext cx="5155500" cy="3550500"/>
          </a:xfrm>
          <a:prstGeom prst="rect">
            <a:avLst/>
          </a:prstGeom>
          <a:gradFill>
            <a:gsLst>
              <a:gs pos="0">
                <a:srgbClr val="FFA500">
                  <a:alpha val="7058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2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  <a:effectLst>
            <a:outerShdw rotWithShape="0" algn="bl" dist="9525">
              <a:srgbClr val="FFA500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97" name="Google Shape;97;p22"/>
          <p:cNvSpPr txBox="1"/>
          <p:nvPr>
            <p:ph idx="1" type="body"/>
          </p:nvPr>
        </p:nvSpPr>
        <p:spPr>
          <a:xfrm>
            <a:off x="228600" y="1152475"/>
            <a:ext cx="860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Title - GREEN">
  <p:cSld name="CUSTOM_1">
    <p:bg>
      <p:bgPr>
        <a:solidFill>
          <a:schemeClr val="dk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23"/>
          <p:cNvSpPr txBox="1"/>
          <p:nvPr>
            <p:ph type="title"/>
          </p:nvPr>
        </p:nvSpPr>
        <p:spPr>
          <a:xfrm>
            <a:off x="228600" y="1791775"/>
            <a:ext cx="8657700" cy="572700"/>
          </a:xfrm>
          <a:prstGeom prst="rect">
            <a:avLst/>
          </a:prstGeom>
          <a:effectLst>
            <a:outerShdw rotWithShape="0" algn="bl" dist="9525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1" name="Google Shape;101;p23"/>
          <p:cNvSpPr txBox="1"/>
          <p:nvPr>
            <p:ph idx="1" type="body"/>
          </p:nvPr>
        </p:nvSpPr>
        <p:spPr>
          <a:xfrm>
            <a:off x="228600" y="2364475"/>
            <a:ext cx="8603700" cy="25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Title - BLUE">
  <p:cSld name="CUSTOM_1_1">
    <p:bg>
      <p:bgPr>
        <a:solidFill>
          <a:schemeClr val="dk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24"/>
          <p:cNvSpPr txBox="1"/>
          <p:nvPr>
            <p:ph type="title"/>
          </p:nvPr>
        </p:nvSpPr>
        <p:spPr>
          <a:xfrm>
            <a:off x="228600" y="1791775"/>
            <a:ext cx="8657700" cy="572700"/>
          </a:xfrm>
          <a:prstGeom prst="rect">
            <a:avLst/>
          </a:prstGeom>
          <a:effectLst>
            <a:outerShdw rotWithShape="0" algn="bl" dist="9525">
              <a:schemeClr val="accent3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5" name="Google Shape;105;p24"/>
          <p:cNvSpPr txBox="1"/>
          <p:nvPr>
            <p:ph idx="1" type="body"/>
          </p:nvPr>
        </p:nvSpPr>
        <p:spPr>
          <a:xfrm>
            <a:off x="228600" y="2364475"/>
            <a:ext cx="8603700" cy="26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Title - PINK">
  <p:cSld name="CUSTOM_1_1_1">
    <p:bg>
      <p:bgPr>
        <a:solidFill>
          <a:schemeClr val="dk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25"/>
          <p:cNvSpPr txBox="1"/>
          <p:nvPr>
            <p:ph type="title"/>
          </p:nvPr>
        </p:nvSpPr>
        <p:spPr>
          <a:xfrm>
            <a:off x="228600" y="1791775"/>
            <a:ext cx="8657700" cy="572700"/>
          </a:xfrm>
          <a:prstGeom prst="rect">
            <a:avLst/>
          </a:prstGeom>
          <a:effectLst>
            <a:outerShdw rotWithShape="0" algn="bl" dist="9525">
              <a:schemeClr val="accent4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09" name="Google Shape;109;p25"/>
          <p:cNvSpPr txBox="1"/>
          <p:nvPr>
            <p:ph idx="1" type="body"/>
          </p:nvPr>
        </p:nvSpPr>
        <p:spPr>
          <a:xfrm>
            <a:off x="228600" y="2364475"/>
            <a:ext cx="8603700" cy="26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Title - ORANGE">
  <p:cSld name="CUSTOM_1_1_1_1"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6"/>
          <p:cNvSpPr txBox="1"/>
          <p:nvPr>
            <p:ph type="title"/>
          </p:nvPr>
        </p:nvSpPr>
        <p:spPr>
          <a:xfrm>
            <a:off x="228600" y="1791775"/>
            <a:ext cx="8657700" cy="572700"/>
          </a:xfrm>
          <a:prstGeom prst="rect">
            <a:avLst/>
          </a:prstGeom>
          <a:effectLst>
            <a:outerShdw rotWithShape="0" algn="bl" dist="9525">
              <a:srgbClr val="FFA500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13" name="Google Shape;113;p26"/>
          <p:cNvSpPr txBox="1"/>
          <p:nvPr>
            <p:ph idx="1" type="body"/>
          </p:nvPr>
        </p:nvSpPr>
        <p:spPr>
          <a:xfrm>
            <a:off x="228600" y="2364475"/>
            <a:ext cx="8603700" cy="26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FFA500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nimated TITLE slide">
  <p:cSld name="CUSTOM_2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5525" y="767200"/>
            <a:ext cx="3735925" cy="28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650" y="4263015"/>
            <a:ext cx="487575" cy="48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7"/>
          <p:cNvSpPr txBox="1"/>
          <p:nvPr>
            <p:ph type="title"/>
          </p:nvPr>
        </p:nvSpPr>
        <p:spPr>
          <a:xfrm>
            <a:off x="3888175" y="1007475"/>
            <a:ext cx="3963900" cy="1139400"/>
          </a:xfrm>
          <a:prstGeom prst="rect">
            <a:avLst/>
          </a:prstGeom>
          <a:effectLst>
            <a:outerShdw rotWithShape="0" algn="bl" dist="9525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b="1" sz="3000"/>
            </a:lvl1pPr>
            <a:lvl2pPr lvl="1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8" name="Google Shape;118;p27"/>
          <p:cNvSpPr txBox="1"/>
          <p:nvPr>
            <p:ph idx="2" type="title"/>
          </p:nvPr>
        </p:nvSpPr>
        <p:spPr>
          <a:xfrm>
            <a:off x="5314975" y="2090225"/>
            <a:ext cx="2537100" cy="1139400"/>
          </a:xfrm>
          <a:prstGeom prst="rect">
            <a:avLst/>
          </a:prstGeom>
          <a:effectLst>
            <a:outerShdw rotWithShape="0" algn="bl" dist="9525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highlight>
                  <a:schemeClr val="accent1"/>
                </a:highlight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9pPr>
          </a:lstStyle>
          <a:p/>
        </p:txBody>
      </p:sp>
      <p:sp>
        <p:nvSpPr>
          <p:cNvPr id="119" name="Google Shape;119;p27"/>
          <p:cNvSpPr txBox="1"/>
          <p:nvPr/>
        </p:nvSpPr>
        <p:spPr>
          <a:xfrm>
            <a:off x="1225225" y="4357263"/>
            <a:ext cx="34677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www.lean-mean-learning-machine.com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bert Sans"/>
              <a:buNone/>
              <a:defRPr sz="28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sa1yJraFN0g" TargetMode="External"/><Relationship Id="rId4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dennis@lean-mean-learning-machine.com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hyperlink" Target="mailto:Dennis@Lean-Mean-Learning-Machine.com" TargetMode="External"/><Relationship Id="rId4" Type="http://schemas.openxmlformats.org/officeDocument/2006/relationships/hyperlink" Target="mailto:Dennis@Lean-Mean-Learning-Machine.com" TargetMode="External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hKhM3XByDO0" TargetMode="External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8"/>
          <p:cNvPicPr preferRelativeResize="0"/>
          <p:nvPr/>
        </p:nvPicPr>
        <p:blipFill rotWithShape="1">
          <a:blip r:embed="rId3">
            <a:alphaModFix/>
          </a:blip>
          <a:srcRect b="0" l="14236" r="12940" t="0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8"/>
          <p:cNvSpPr txBox="1"/>
          <p:nvPr>
            <p:ph type="title"/>
          </p:nvPr>
        </p:nvSpPr>
        <p:spPr>
          <a:xfrm>
            <a:off x="4626150" y="1159875"/>
            <a:ext cx="3963900" cy="11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Talking Pictures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6" name="Google Shape;126;p28"/>
          <p:cNvSpPr txBox="1"/>
          <p:nvPr>
            <p:ph idx="2" type="title"/>
          </p:nvPr>
        </p:nvSpPr>
        <p:spPr>
          <a:xfrm>
            <a:off x="5383150" y="2242625"/>
            <a:ext cx="3207000" cy="11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A picture says more</a:t>
            </a:r>
            <a:endParaRPr>
              <a:highlight>
                <a:schemeClr val="lt1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than a thousand words</a:t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" name="Google Shape;207;p37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</a:t>
            </a:r>
            <a:endParaRPr/>
          </a:p>
        </p:txBody>
      </p:sp>
      <p:sp>
        <p:nvSpPr>
          <p:cNvPr id="208" name="Google Shape;208;p37"/>
          <p:cNvSpPr txBox="1"/>
          <p:nvPr>
            <p:ph idx="1" type="body"/>
          </p:nvPr>
        </p:nvSpPr>
        <p:spPr>
          <a:xfrm>
            <a:off x="0" y="4585150"/>
            <a:ext cx="92205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b="1" i="1" lang="en" sz="1100"/>
              <a:t>V</a:t>
            </a:r>
            <a:r>
              <a:rPr b="1" i="1" lang="en" sz="1100"/>
              <a:t>isitor impressions</a:t>
            </a:r>
            <a:r>
              <a:rPr i="1" lang="en" sz="1100"/>
              <a:t> of ‘Talking Pictures’ at the Museum of Fine Arts during the Museum Night Event</a:t>
            </a:r>
            <a:endParaRPr i="1" sz="1100"/>
          </a:p>
        </p:txBody>
      </p:sp>
      <p:pic>
        <p:nvPicPr>
          <p:cNvPr descr="We used conversational AI to breathe life into Jenny Montigny's 'De Veestal', displayed at the Ghent Museum of Fine Arts, and asked visitors what they thought about it. &#10;&#10;Would you like to see an exhibition come to life? Talk to art? Or possibly dinosaurs??!&#10;Read more about the project here: https://lean-mean-learning-machine.com/ai-tools/talking-pictures/&#10;&#10;...and don't be shy to reach out! We are more than happy to tell you all about it!" id="209" name="Google Shape;209;p37" title="Bringing art to life with AI!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5488" y="801450"/>
            <a:ext cx="6713025" cy="37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" name="Google Shape;215;p38"/>
          <p:cNvSpPr txBox="1"/>
          <p:nvPr>
            <p:ph idx="1" type="body"/>
          </p:nvPr>
        </p:nvSpPr>
        <p:spPr>
          <a:xfrm>
            <a:off x="1066800" y="1228675"/>
            <a:ext cx="260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57200" rtl="0" algn="l">
              <a:spcBef>
                <a:spcPts val="120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Arabic 🇸🇦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Basque 🇪🇸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Bengali 🇧🇩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Bulgarian 🇧🇬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Catalan 🇪🇸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Chinese 🇨🇳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Czech 🇨🇿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Danish 🇩🇰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Dutch 🇳🇱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English 🇬🇧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Finnish 🇫🇮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French 🇫🇷</a:t>
            </a:r>
            <a:endParaRPr sz="1500"/>
          </a:p>
        </p:txBody>
      </p:sp>
      <p:sp>
        <p:nvSpPr>
          <p:cNvPr id="216" name="Google Shape;216;p38"/>
          <p:cNvSpPr txBox="1"/>
          <p:nvPr>
            <p:ph idx="1" type="body"/>
          </p:nvPr>
        </p:nvSpPr>
        <p:spPr>
          <a:xfrm>
            <a:off x="3132300" y="1228675"/>
            <a:ext cx="2697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57200" rtl="0" algn="l">
              <a:spcBef>
                <a:spcPts val="120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Galician 🇪🇸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German 🇩🇪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Greek 🇬🇷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Gujarati 🇮🇳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Hindi 🇮🇳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Hungarian 🇭🇺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Indonesian 🇮🇩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Italian 🇮🇹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Japanese 🇯🇵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Kannada 🇮🇳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Korean 🇰🇷</a:t>
            </a:r>
            <a:endParaRPr sz="1500"/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Latvian 🇱🇻</a:t>
            </a:r>
            <a:endParaRPr sz="1500"/>
          </a:p>
        </p:txBody>
      </p:sp>
      <p:sp>
        <p:nvSpPr>
          <p:cNvPr id="217" name="Google Shape;217;p38"/>
          <p:cNvSpPr txBox="1"/>
          <p:nvPr>
            <p:ph idx="1" type="body"/>
          </p:nvPr>
        </p:nvSpPr>
        <p:spPr>
          <a:xfrm>
            <a:off x="5274000" y="1228675"/>
            <a:ext cx="2697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Lithuanian 🇱🇹</a:t>
            </a:r>
            <a:endParaRPr sz="1500"/>
          </a:p>
          <a:p>
            <a:pPr indent="-2857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Malay 🇲🇾</a:t>
            </a:r>
            <a:endParaRPr sz="1500"/>
          </a:p>
          <a:p>
            <a:pPr indent="-2857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Marathi 🇮🇳</a:t>
            </a:r>
            <a:endParaRPr sz="1500"/>
          </a:p>
          <a:p>
            <a:pPr indent="-2857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Polish 🇵🇱</a:t>
            </a:r>
            <a:endParaRPr sz="1500"/>
          </a:p>
          <a:p>
            <a:pPr indent="-2857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Portuguese 🇵🇹</a:t>
            </a:r>
            <a:endParaRPr sz="1500"/>
          </a:p>
          <a:p>
            <a:pPr indent="-2857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Punjabi 🇮🇳</a:t>
            </a:r>
            <a:endParaRPr sz="1500"/>
          </a:p>
          <a:p>
            <a:pPr indent="-2857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Romanian 🇷🇴</a:t>
            </a:r>
            <a:endParaRPr sz="1500"/>
          </a:p>
          <a:p>
            <a:pPr indent="-2857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Russian 🇷🇺</a:t>
            </a:r>
            <a:endParaRPr sz="1500"/>
          </a:p>
          <a:p>
            <a:pPr indent="-2857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Serbian 🇷🇸</a:t>
            </a:r>
            <a:endParaRPr sz="1500"/>
          </a:p>
          <a:p>
            <a:pPr indent="-2857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Slovak 🇸🇰</a:t>
            </a:r>
            <a:endParaRPr sz="1500"/>
          </a:p>
          <a:p>
            <a:pPr indent="-2857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Ukrainian 🇺🇦</a:t>
            </a:r>
            <a:endParaRPr sz="1500"/>
          </a:p>
          <a:p>
            <a:pPr indent="-2857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" sz="1500"/>
              <a:t>Vietnamese 🇻🇳</a:t>
            </a:r>
            <a:endParaRPr sz="1500"/>
          </a:p>
        </p:txBody>
      </p:sp>
      <p:sp>
        <p:nvSpPr>
          <p:cNvPr id="218" name="Google Shape;218;p38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  <a:effectLst>
            <a:outerShdw rotWithShape="0" algn="bl" dist="9525">
              <a:schemeClr val="accent4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Does it speak my language?</a:t>
            </a:r>
            <a:endParaRPr b="1" sz="22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9" name="Google Shape;219;p38"/>
          <p:cNvSpPr txBox="1"/>
          <p:nvPr/>
        </p:nvSpPr>
        <p:spPr>
          <a:xfrm>
            <a:off x="228600" y="624900"/>
            <a:ext cx="472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Below are the available languages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39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Pricing</a:t>
            </a:r>
            <a:endParaRPr/>
          </a:p>
        </p:txBody>
      </p:sp>
      <p:sp>
        <p:nvSpPr>
          <p:cNvPr id="226" name="Google Shape;226;p39"/>
          <p:cNvSpPr txBox="1"/>
          <p:nvPr>
            <p:ph idx="1" type="body"/>
          </p:nvPr>
        </p:nvSpPr>
        <p:spPr>
          <a:xfrm>
            <a:off x="228600" y="878625"/>
            <a:ext cx="8603700" cy="39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Prices typically range </a:t>
            </a:r>
            <a:r>
              <a:rPr lang="en" sz="1300"/>
              <a:t>between €2,000 and €4,000</a:t>
            </a:r>
            <a:r>
              <a:rPr lang="en" sz="1300"/>
              <a:t> per installation.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/>
              <a:t>3 factors impacting price point: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b="1" lang="en" sz="1300"/>
              <a:t>complexity </a:t>
            </a:r>
            <a:r>
              <a:rPr b="1" lang="en" sz="1300"/>
              <a:t>of prompt:</a:t>
            </a:r>
            <a:r>
              <a:rPr lang="en" sz="1300"/>
              <a:t> more information requires more testing and iterations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300"/>
              <a:t>encasing: </a:t>
            </a:r>
            <a:r>
              <a:rPr lang="en" sz="1300"/>
              <a:t>choose our custom encasings, or supply your own</a:t>
            </a:r>
            <a:endParaRPr b="1"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b="1" lang="en" sz="1300"/>
              <a:t>c</a:t>
            </a:r>
            <a:r>
              <a:rPr b="1" lang="en" sz="1300"/>
              <a:t>ustomization: </a:t>
            </a:r>
            <a:r>
              <a:rPr lang="en" sz="1300"/>
              <a:t>specific voice, multi-language options, reporting etc</a:t>
            </a:r>
            <a:endParaRPr sz="1300"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inquire about our options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40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 </a:t>
            </a:r>
            <a:r>
              <a:rPr b="0" lang="en"/>
              <a:t>- steps in the process</a:t>
            </a:r>
            <a:endParaRPr b="0"/>
          </a:p>
        </p:txBody>
      </p:sp>
      <p:sp>
        <p:nvSpPr>
          <p:cNvPr id="233" name="Google Shape;233;p40"/>
          <p:cNvSpPr/>
          <p:nvPr/>
        </p:nvSpPr>
        <p:spPr>
          <a:xfrm>
            <a:off x="2522225" y="3792250"/>
            <a:ext cx="9456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40"/>
          <p:cNvSpPr/>
          <p:nvPr/>
        </p:nvSpPr>
        <p:spPr>
          <a:xfrm>
            <a:off x="4512000" y="1416250"/>
            <a:ext cx="9456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40"/>
          <p:cNvSpPr/>
          <p:nvPr/>
        </p:nvSpPr>
        <p:spPr>
          <a:xfrm rot="5400000">
            <a:off x="113175" y="2032400"/>
            <a:ext cx="1348200" cy="608700"/>
          </a:xfrm>
          <a:prstGeom prst="bentUpArrow">
            <a:avLst>
              <a:gd fmla="val 10888" name="adj1"/>
              <a:gd fmla="val 20154" name="adj2"/>
              <a:gd fmla="val 31280" name="adj3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2539925" y="2791400"/>
            <a:ext cx="910200" cy="197400"/>
          </a:xfrm>
          <a:prstGeom prst="rightArrow">
            <a:avLst>
              <a:gd fmla="val 25608" name="adj1"/>
              <a:gd fmla="val 89172" name="adj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1091623" y="2313150"/>
            <a:ext cx="15549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training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1091623" y="2885850"/>
            <a:ext cx="15549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39" name="Google Shape;239;p40"/>
          <p:cNvCxnSpPr>
            <a:stCxn id="233" idx="0"/>
          </p:cNvCxnSpPr>
          <p:nvPr/>
        </p:nvCxnSpPr>
        <p:spPr>
          <a:xfrm rot="10800000">
            <a:off x="2995025" y="3032650"/>
            <a:ext cx="0" cy="759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40" name="Google Shape;240;p40"/>
          <p:cNvSpPr/>
          <p:nvPr/>
        </p:nvSpPr>
        <p:spPr>
          <a:xfrm>
            <a:off x="4452250" y="2791400"/>
            <a:ext cx="910200" cy="197400"/>
          </a:xfrm>
          <a:prstGeom prst="rightArrow">
            <a:avLst>
              <a:gd fmla="val 25608" name="adj1"/>
              <a:gd fmla="val 89172" name="adj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6364575" y="2791400"/>
            <a:ext cx="910200" cy="197400"/>
          </a:xfrm>
          <a:prstGeom prst="rightArrow">
            <a:avLst>
              <a:gd fmla="val 25608" name="adj1"/>
              <a:gd fmla="val 89172" name="adj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274775" y="2603750"/>
            <a:ext cx="13518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follow-up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3467827" y="2603750"/>
            <a:ext cx="12057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installation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on-site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p40"/>
          <p:cNvSpPr/>
          <p:nvPr/>
        </p:nvSpPr>
        <p:spPr>
          <a:xfrm>
            <a:off x="5362452" y="2603750"/>
            <a:ext cx="12057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launch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5" name="Google Shape;245;p40"/>
          <p:cNvCxnSpPr/>
          <p:nvPr/>
        </p:nvCxnSpPr>
        <p:spPr>
          <a:xfrm rot="10800000">
            <a:off x="4984800" y="2049900"/>
            <a:ext cx="0" cy="759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46" name="Google Shape;246;p40"/>
          <p:cNvSpPr/>
          <p:nvPr/>
        </p:nvSpPr>
        <p:spPr>
          <a:xfrm>
            <a:off x="366150" y="1139325"/>
            <a:ext cx="16665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concept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p41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 - </a:t>
            </a:r>
            <a:r>
              <a:rPr b="0" lang="en"/>
              <a:t>what </a:t>
            </a:r>
            <a:r>
              <a:rPr lang="en"/>
              <a:t>YOU </a:t>
            </a:r>
            <a:r>
              <a:rPr b="0" lang="en"/>
              <a:t>do</a:t>
            </a:r>
            <a:endParaRPr b="0"/>
          </a:p>
        </p:txBody>
      </p:sp>
      <p:sp>
        <p:nvSpPr>
          <p:cNvPr id="253" name="Google Shape;253;p41"/>
          <p:cNvSpPr/>
          <p:nvPr/>
        </p:nvSpPr>
        <p:spPr>
          <a:xfrm>
            <a:off x="2522225" y="3792250"/>
            <a:ext cx="9456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4512000" y="1416250"/>
            <a:ext cx="9456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41"/>
          <p:cNvSpPr/>
          <p:nvPr/>
        </p:nvSpPr>
        <p:spPr>
          <a:xfrm rot="5400000">
            <a:off x="113175" y="2032400"/>
            <a:ext cx="1348200" cy="608700"/>
          </a:xfrm>
          <a:prstGeom prst="bentUpArrow">
            <a:avLst>
              <a:gd fmla="val 10888" name="adj1"/>
              <a:gd fmla="val 20154" name="adj2"/>
              <a:gd fmla="val 31280" name="adj3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41"/>
          <p:cNvSpPr/>
          <p:nvPr/>
        </p:nvSpPr>
        <p:spPr>
          <a:xfrm>
            <a:off x="2539925" y="2791400"/>
            <a:ext cx="910200" cy="197400"/>
          </a:xfrm>
          <a:prstGeom prst="rightArrow">
            <a:avLst>
              <a:gd fmla="val 25608" name="adj1"/>
              <a:gd fmla="val 89172" name="adj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41"/>
          <p:cNvSpPr/>
          <p:nvPr/>
        </p:nvSpPr>
        <p:spPr>
          <a:xfrm>
            <a:off x="1091623" y="2313150"/>
            <a:ext cx="15549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training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41"/>
          <p:cNvSpPr/>
          <p:nvPr/>
        </p:nvSpPr>
        <p:spPr>
          <a:xfrm>
            <a:off x="1091623" y="2885850"/>
            <a:ext cx="15549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9" name="Google Shape;259;p41"/>
          <p:cNvCxnSpPr>
            <a:stCxn id="253" idx="0"/>
          </p:cNvCxnSpPr>
          <p:nvPr/>
        </p:nvCxnSpPr>
        <p:spPr>
          <a:xfrm rot="10800000">
            <a:off x="2995025" y="3032650"/>
            <a:ext cx="0" cy="759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60" name="Google Shape;260;p41"/>
          <p:cNvSpPr/>
          <p:nvPr/>
        </p:nvSpPr>
        <p:spPr>
          <a:xfrm>
            <a:off x="4452250" y="2791400"/>
            <a:ext cx="910200" cy="197400"/>
          </a:xfrm>
          <a:prstGeom prst="rightArrow">
            <a:avLst>
              <a:gd fmla="val 25608" name="adj1"/>
              <a:gd fmla="val 89172" name="adj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41"/>
          <p:cNvSpPr/>
          <p:nvPr/>
        </p:nvSpPr>
        <p:spPr>
          <a:xfrm>
            <a:off x="6364575" y="2791400"/>
            <a:ext cx="910200" cy="197400"/>
          </a:xfrm>
          <a:prstGeom prst="rightArrow">
            <a:avLst>
              <a:gd fmla="val 25608" name="adj1"/>
              <a:gd fmla="val 89172" name="adj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41"/>
          <p:cNvSpPr/>
          <p:nvPr/>
        </p:nvSpPr>
        <p:spPr>
          <a:xfrm>
            <a:off x="7274775" y="2603750"/>
            <a:ext cx="13518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follow-up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3" name="Google Shape;263;p41"/>
          <p:cNvSpPr/>
          <p:nvPr/>
        </p:nvSpPr>
        <p:spPr>
          <a:xfrm>
            <a:off x="3467827" y="2603750"/>
            <a:ext cx="12057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installation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on-site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" name="Google Shape;264;p41"/>
          <p:cNvSpPr/>
          <p:nvPr/>
        </p:nvSpPr>
        <p:spPr>
          <a:xfrm>
            <a:off x="5362452" y="2603750"/>
            <a:ext cx="12057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launch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5" name="Google Shape;265;p41"/>
          <p:cNvCxnSpPr/>
          <p:nvPr/>
        </p:nvCxnSpPr>
        <p:spPr>
          <a:xfrm rot="10800000">
            <a:off x="4984800" y="2049900"/>
            <a:ext cx="0" cy="759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66" name="Google Shape;266;p41"/>
          <p:cNvSpPr/>
          <p:nvPr/>
        </p:nvSpPr>
        <p:spPr>
          <a:xfrm>
            <a:off x="366150" y="1139325"/>
            <a:ext cx="16665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concept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41"/>
          <p:cNvSpPr/>
          <p:nvPr/>
        </p:nvSpPr>
        <p:spPr>
          <a:xfrm>
            <a:off x="2175450" y="15473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8" name="Google Shape;268;p41"/>
          <p:cNvSpPr/>
          <p:nvPr/>
        </p:nvSpPr>
        <p:spPr>
          <a:xfrm>
            <a:off x="3263600" y="231315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41"/>
          <p:cNvSpPr/>
          <p:nvPr/>
        </p:nvSpPr>
        <p:spPr>
          <a:xfrm>
            <a:off x="1789450" y="15473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41"/>
          <p:cNvSpPr/>
          <p:nvPr/>
        </p:nvSpPr>
        <p:spPr>
          <a:xfrm>
            <a:off x="5182838" y="18086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p41"/>
          <p:cNvSpPr/>
          <p:nvPr/>
        </p:nvSpPr>
        <p:spPr>
          <a:xfrm>
            <a:off x="6296663" y="29754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41"/>
          <p:cNvSpPr/>
          <p:nvPr/>
        </p:nvSpPr>
        <p:spPr>
          <a:xfrm>
            <a:off x="5843175" y="0"/>
            <a:ext cx="3300600" cy="25209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decide what/where/how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provide </a:t>
            </a:r>
            <a:r>
              <a:rPr b="1"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expert info</a:t>
            </a:r>
            <a:r>
              <a:rPr b="1" lang="en" sz="12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sz="12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ensure WIFI or Ethernet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 the installation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get the word out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41"/>
          <p:cNvSpPr/>
          <p:nvPr/>
        </p:nvSpPr>
        <p:spPr>
          <a:xfrm>
            <a:off x="5919375" y="3569950"/>
            <a:ext cx="3082200" cy="11697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closely work together with your </a:t>
            </a:r>
            <a:r>
              <a:rPr b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curators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b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subject matter experts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ensure all information is </a:t>
            </a:r>
            <a:r>
              <a:rPr b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100% correct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9" name="Google Shape;279;p42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 - </a:t>
            </a:r>
            <a:r>
              <a:rPr b="0" lang="en"/>
              <a:t>what </a:t>
            </a:r>
            <a:r>
              <a:rPr lang="en"/>
              <a:t>WE</a:t>
            </a:r>
            <a:r>
              <a:rPr lang="en"/>
              <a:t> </a:t>
            </a:r>
            <a:r>
              <a:rPr b="0" lang="en"/>
              <a:t>do</a:t>
            </a:r>
            <a:endParaRPr b="0"/>
          </a:p>
        </p:txBody>
      </p:sp>
      <p:sp>
        <p:nvSpPr>
          <p:cNvPr id="280" name="Google Shape;280;p42"/>
          <p:cNvSpPr/>
          <p:nvPr/>
        </p:nvSpPr>
        <p:spPr>
          <a:xfrm>
            <a:off x="2522225" y="3792250"/>
            <a:ext cx="9456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42"/>
          <p:cNvSpPr/>
          <p:nvPr/>
        </p:nvSpPr>
        <p:spPr>
          <a:xfrm>
            <a:off x="4512000" y="1416250"/>
            <a:ext cx="9456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testing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42"/>
          <p:cNvSpPr/>
          <p:nvPr/>
        </p:nvSpPr>
        <p:spPr>
          <a:xfrm rot="5400000">
            <a:off x="113175" y="2032400"/>
            <a:ext cx="1348200" cy="608700"/>
          </a:xfrm>
          <a:prstGeom prst="bentUpArrow">
            <a:avLst>
              <a:gd fmla="val 10888" name="adj1"/>
              <a:gd fmla="val 20154" name="adj2"/>
              <a:gd fmla="val 31280" name="adj3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42"/>
          <p:cNvSpPr/>
          <p:nvPr/>
        </p:nvSpPr>
        <p:spPr>
          <a:xfrm>
            <a:off x="2539925" y="2791400"/>
            <a:ext cx="910200" cy="197400"/>
          </a:xfrm>
          <a:prstGeom prst="rightArrow">
            <a:avLst>
              <a:gd fmla="val 25608" name="adj1"/>
              <a:gd fmla="val 89172" name="adj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4" name="Google Shape;284;p42"/>
          <p:cNvSpPr/>
          <p:nvPr/>
        </p:nvSpPr>
        <p:spPr>
          <a:xfrm>
            <a:off x="1091623" y="2313150"/>
            <a:ext cx="15549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training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42"/>
          <p:cNvSpPr/>
          <p:nvPr/>
        </p:nvSpPr>
        <p:spPr>
          <a:xfrm>
            <a:off x="1091623" y="2885850"/>
            <a:ext cx="15549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development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86" name="Google Shape;286;p42"/>
          <p:cNvCxnSpPr>
            <a:stCxn id="280" idx="0"/>
          </p:cNvCxnSpPr>
          <p:nvPr/>
        </p:nvCxnSpPr>
        <p:spPr>
          <a:xfrm rot="10800000">
            <a:off x="2995025" y="3032650"/>
            <a:ext cx="0" cy="759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87" name="Google Shape;287;p42"/>
          <p:cNvSpPr/>
          <p:nvPr/>
        </p:nvSpPr>
        <p:spPr>
          <a:xfrm>
            <a:off x="4452250" y="2791400"/>
            <a:ext cx="910200" cy="197400"/>
          </a:xfrm>
          <a:prstGeom prst="rightArrow">
            <a:avLst>
              <a:gd fmla="val 25608" name="adj1"/>
              <a:gd fmla="val 89172" name="adj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42"/>
          <p:cNvSpPr/>
          <p:nvPr/>
        </p:nvSpPr>
        <p:spPr>
          <a:xfrm>
            <a:off x="6364575" y="2791400"/>
            <a:ext cx="910200" cy="197400"/>
          </a:xfrm>
          <a:prstGeom prst="rightArrow">
            <a:avLst>
              <a:gd fmla="val 25608" name="adj1"/>
              <a:gd fmla="val 89172" name="adj2"/>
            </a:avLst>
          </a:prstGeom>
          <a:gradFill>
            <a:gsLst>
              <a:gs pos="0">
                <a:schemeClr val="accent4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42"/>
          <p:cNvSpPr/>
          <p:nvPr/>
        </p:nvSpPr>
        <p:spPr>
          <a:xfrm>
            <a:off x="7274775" y="2603750"/>
            <a:ext cx="13518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follow-up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42"/>
          <p:cNvSpPr/>
          <p:nvPr/>
        </p:nvSpPr>
        <p:spPr>
          <a:xfrm>
            <a:off x="3467827" y="2603750"/>
            <a:ext cx="12057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installation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on-site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1" name="Google Shape;291;p42"/>
          <p:cNvSpPr/>
          <p:nvPr/>
        </p:nvSpPr>
        <p:spPr>
          <a:xfrm>
            <a:off x="5362452" y="2603750"/>
            <a:ext cx="12057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launch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2" name="Google Shape;292;p42"/>
          <p:cNvCxnSpPr/>
          <p:nvPr/>
        </p:nvCxnSpPr>
        <p:spPr>
          <a:xfrm rot="10800000">
            <a:off x="4984800" y="2049900"/>
            <a:ext cx="0" cy="75960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93" name="Google Shape;293;p42"/>
          <p:cNvSpPr/>
          <p:nvPr/>
        </p:nvSpPr>
        <p:spPr>
          <a:xfrm>
            <a:off x="366150" y="1139325"/>
            <a:ext cx="1666500" cy="572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concept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42"/>
          <p:cNvSpPr/>
          <p:nvPr/>
        </p:nvSpPr>
        <p:spPr>
          <a:xfrm>
            <a:off x="5843175" y="0"/>
            <a:ext cx="3300600" cy="25209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train the AI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provide software and hardware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create casing (optional)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internal testing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installation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AutoNum type="arabicPeriod"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create log files and reports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42"/>
          <p:cNvSpPr/>
          <p:nvPr/>
        </p:nvSpPr>
        <p:spPr>
          <a:xfrm>
            <a:off x="1735025" y="33690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42"/>
          <p:cNvSpPr/>
          <p:nvPr/>
        </p:nvSpPr>
        <p:spPr>
          <a:xfrm>
            <a:off x="2128625" y="33690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p42"/>
          <p:cNvSpPr/>
          <p:nvPr/>
        </p:nvSpPr>
        <p:spPr>
          <a:xfrm>
            <a:off x="1341425" y="33690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42"/>
          <p:cNvSpPr/>
          <p:nvPr/>
        </p:nvSpPr>
        <p:spPr>
          <a:xfrm>
            <a:off x="3235988" y="4164025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42"/>
          <p:cNvSpPr/>
          <p:nvPr/>
        </p:nvSpPr>
        <p:spPr>
          <a:xfrm>
            <a:off x="8403738" y="29754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4449038" y="2975400"/>
            <a:ext cx="393600" cy="393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"/>
          <p:cNvSpPr/>
          <p:nvPr/>
        </p:nvSpPr>
        <p:spPr>
          <a:xfrm>
            <a:off x="3127225" y="1231125"/>
            <a:ext cx="4462500" cy="1978800"/>
          </a:xfrm>
          <a:prstGeom prst="roundRect">
            <a:avLst>
              <a:gd fmla="val 6033" name="adj"/>
            </a:avLst>
          </a:prstGeom>
          <a:solidFill>
            <a:srgbClr val="F8FFFB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Dennis Lippens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(+32 ) 484  97  22  57</a:t>
            </a:r>
            <a:endParaRPr sz="137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7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b="1" lang="en" sz="1377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ennis</a:t>
            </a:r>
            <a:r>
              <a:rPr lang="en" sz="1377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@Lean-Mean-Learning-Machine.com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6" name="Google Shape;306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40113" y="721325"/>
            <a:ext cx="1692900" cy="1666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56688" y="3416925"/>
            <a:ext cx="1459774" cy="1459774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 txBox="1"/>
          <p:nvPr>
            <p:ph type="title"/>
          </p:nvPr>
        </p:nvSpPr>
        <p:spPr>
          <a:xfrm>
            <a:off x="635600" y="228750"/>
            <a:ext cx="825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Next step? </a:t>
            </a:r>
            <a:r>
              <a:rPr lang="en"/>
              <a:t>Contact </a:t>
            </a:r>
            <a:r>
              <a:rPr b="0" lang="en"/>
              <a:t>us</a:t>
            </a:r>
            <a:r>
              <a:rPr b="0" lang="en"/>
              <a:t> </a:t>
            </a:r>
            <a:endParaRPr b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9"/>
          <p:cNvSpPr txBox="1"/>
          <p:nvPr>
            <p:ph idx="4294967295"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  <a:effectLst>
            <a:outerShdw rotWithShape="0" algn="bl" dist="9525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OUR </a:t>
            </a:r>
            <a:r>
              <a:rPr b="1" lang="en" sz="2220"/>
              <a:t>MISSION</a:t>
            </a:r>
            <a:endParaRPr b="1" sz="22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29"/>
          <p:cNvSpPr txBox="1"/>
          <p:nvPr/>
        </p:nvSpPr>
        <p:spPr>
          <a:xfrm>
            <a:off x="228600" y="919925"/>
            <a:ext cx="7458000" cy="17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revolutionize museum visits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artworks answer visitor questions directly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personalized and interactive learning experience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enrich the visitor’s understanding and connection with the exhibit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3" name="Google Shape;1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4584400"/>
            <a:ext cx="406700" cy="4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9"/>
          <p:cNvSpPr txBox="1"/>
          <p:nvPr/>
        </p:nvSpPr>
        <p:spPr>
          <a:xfrm>
            <a:off x="641775" y="4665400"/>
            <a:ext cx="35688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www.lean-mean-learning-machine.com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29"/>
          <p:cNvSpPr txBox="1"/>
          <p:nvPr>
            <p:ph idx="4294967295" type="title"/>
          </p:nvPr>
        </p:nvSpPr>
        <p:spPr>
          <a:xfrm>
            <a:off x="301675" y="2640125"/>
            <a:ext cx="8657700" cy="572700"/>
          </a:xfrm>
          <a:prstGeom prst="rect">
            <a:avLst/>
          </a:prstGeom>
          <a:effectLst>
            <a:outerShdw rotWithShape="0" algn="bl" dist="9525">
              <a:schemeClr val="accent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OUR </a:t>
            </a:r>
            <a:r>
              <a:rPr b="1" lang="en" sz="2220"/>
              <a:t>VISION</a:t>
            </a:r>
            <a:endParaRPr b="1" sz="22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29"/>
          <p:cNvSpPr txBox="1"/>
          <p:nvPr/>
        </p:nvSpPr>
        <p:spPr>
          <a:xfrm>
            <a:off x="228600" y="3270900"/>
            <a:ext cx="74580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Curators provide information, AI reformulates that information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will not replace people (experts, curtators, museum staff, guides etc.). It is however, an amazing piece of technology that will elevate museum experiences.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30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How it works</a:t>
            </a:r>
            <a:endParaRPr/>
          </a:p>
        </p:txBody>
      </p:sp>
      <p:sp>
        <p:nvSpPr>
          <p:cNvPr id="143" name="Google Shape;143;p30"/>
          <p:cNvSpPr/>
          <p:nvPr/>
        </p:nvSpPr>
        <p:spPr>
          <a:xfrm>
            <a:off x="1191900" y="1225750"/>
            <a:ext cx="3380100" cy="485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rgbClr val="FFA5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Press a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button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30"/>
          <p:cNvSpPr/>
          <p:nvPr/>
        </p:nvSpPr>
        <p:spPr>
          <a:xfrm>
            <a:off x="3635400" y="4080825"/>
            <a:ext cx="1844100" cy="393600"/>
          </a:xfrm>
          <a:prstGeom prst="roundRect">
            <a:avLst>
              <a:gd fmla="val 15107" name="adj"/>
            </a:avLst>
          </a:prstGeom>
          <a:solidFill>
            <a:srgbClr val="FFA500"/>
          </a:solidFill>
          <a:ln cap="flat" cmpd="sng" w="9525">
            <a:solidFill>
              <a:srgbClr val="FFA5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Thanks to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!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30"/>
          <p:cNvSpPr/>
          <p:nvPr/>
        </p:nvSpPr>
        <p:spPr>
          <a:xfrm>
            <a:off x="1191900" y="1863846"/>
            <a:ext cx="3380100" cy="485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rgbClr val="FFA5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Ask a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question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30"/>
          <p:cNvSpPr/>
          <p:nvPr/>
        </p:nvSpPr>
        <p:spPr>
          <a:xfrm>
            <a:off x="1191909" y="2501954"/>
            <a:ext cx="3380100" cy="485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rgbClr val="FFA5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Get an expert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answer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30"/>
          <p:cNvSpPr/>
          <p:nvPr/>
        </p:nvSpPr>
        <p:spPr>
          <a:xfrm>
            <a:off x="1191909" y="3140051"/>
            <a:ext cx="3380100" cy="485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rgbClr val="FFA5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Start a 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conversation!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" name="Google Shape;14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9900" y="0"/>
            <a:ext cx="2964100" cy="527115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0"/>
          <p:cNvSpPr/>
          <p:nvPr/>
        </p:nvSpPr>
        <p:spPr>
          <a:xfrm rot="5400000">
            <a:off x="4398400" y="1629000"/>
            <a:ext cx="705000" cy="357900"/>
          </a:xfrm>
          <a:prstGeom prst="curvedDownArrow">
            <a:avLst>
              <a:gd fmla="val 6494" name="adj1"/>
              <a:gd fmla="val 33113" name="adj2"/>
              <a:gd fmla="val 25844" name="adj3"/>
            </a:avLst>
          </a:prstGeom>
          <a:solidFill>
            <a:srgbClr val="FFA500"/>
          </a:solidFill>
          <a:ln cap="flat" cmpd="sng" w="9525">
            <a:solidFill>
              <a:srgbClr val="FFA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30"/>
          <p:cNvSpPr/>
          <p:nvPr/>
        </p:nvSpPr>
        <p:spPr>
          <a:xfrm flipH="1" rot="-5400000">
            <a:off x="660450" y="2265300"/>
            <a:ext cx="705000" cy="357900"/>
          </a:xfrm>
          <a:prstGeom prst="curvedDownArrow">
            <a:avLst>
              <a:gd fmla="val 6494" name="adj1"/>
              <a:gd fmla="val 33113" name="adj2"/>
              <a:gd fmla="val 25844" name="adj3"/>
            </a:avLst>
          </a:prstGeom>
          <a:solidFill>
            <a:srgbClr val="FFA500"/>
          </a:solidFill>
          <a:ln cap="flat" cmpd="sng" w="9525">
            <a:solidFill>
              <a:srgbClr val="FFA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30"/>
          <p:cNvSpPr/>
          <p:nvPr/>
        </p:nvSpPr>
        <p:spPr>
          <a:xfrm rot="5400000">
            <a:off x="4398400" y="2909638"/>
            <a:ext cx="705000" cy="357900"/>
          </a:xfrm>
          <a:prstGeom prst="curvedDownArrow">
            <a:avLst>
              <a:gd fmla="val 6494" name="adj1"/>
              <a:gd fmla="val 33113" name="adj2"/>
              <a:gd fmla="val 25844" name="adj3"/>
            </a:avLst>
          </a:prstGeom>
          <a:solidFill>
            <a:srgbClr val="FFA500"/>
          </a:solidFill>
          <a:ln cap="flat" cmpd="sng" w="9525">
            <a:solidFill>
              <a:srgbClr val="FFA5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‹#›</a:t>
            </a:fld>
            <a:endParaRPr sz="1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VTM news report about Lean Mean Learning Machine's AI creation where you can &quot;talk&quot; to paintings. This time, it's children asking the questions. &#10;https://lean-mean-learning-machine.com/ai-tools/talking-pictures/" id="157" name="Google Shape;157;p31" title="Children ask AI question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0875" y="1001900"/>
            <a:ext cx="6025700" cy="338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1"/>
          <p:cNvSpPr txBox="1"/>
          <p:nvPr/>
        </p:nvSpPr>
        <p:spPr>
          <a:xfrm>
            <a:off x="1430950" y="4426650"/>
            <a:ext cx="6025800" cy="6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 2023</a:t>
            </a:r>
            <a:endParaRPr sz="12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Google Shape;160;p31"/>
          <p:cNvSpPr txBox="1"/>
          <p:nvPr>
            <p:ph type="title"/>
          </p:nvPr>
        </p:nvSpPr>
        <p:spPr>
          <a:xfrm>
            <a:off x="228600" y="362125"/>
            <a:ext cx="8657700" cy="6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"/>
              <a:t>LMLM spotlight: </a:t>
            </a:r>
            <a:r>
              <a:rPr lang="en"/>
              <a:t>Talking Pictures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2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</a:t>
            </a:r>
            <a:endParaRPr/>
          </a:p>
        </p:txBody>
      </p:sp>
      <p:sp>
        <p:nvSpPr>
          <p:cNvPr id="167" name="Google Shape;167;p32"/>
          <p:cNvSpPr txBox="1"/>
          <p:nvPr>
            <p:ph idx="1" type="body"/>
          </p:nvPr>
        </p:nvSpPr>
        <p:spPr>
          <a:xfrm>
            <a:off x="228600" y="1152475"/>
            <a:ext cx="3771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45"/>
              <a:t>The Museum of Fine Arts in Ghent Belgium wanted to</a:t>
            </a:r>
            <a:endParaRPr sz="1345"/>
          </a:p>
          <a:p>
            <a:pPr indent="-31402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45"/>
              <a:buChar char="●"/>
            </a:pPr>
            <a:r>
              <a:rPr lang="en" sz="1345"/>
              <a:t>improve visitor </a:t>
            </a:r>
            <a:r>
              <a:rPr b="1" lang="en" sz="1345"/>
              <a:t>engagement</a:t>
            </a:r>
            <a:endParaRPr b="1" sz="1345"/>
          </a:p>
          <a:p>
            <a:pPr indent="-31402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45"/>
              <a:buChar char="●"/>
            </a:pPr>
            <a:r>
              <a:rPr b="1" lang="en" sz="1345"/>
              <a:t>innovate </a:t>
            </a:r>
            <a:r>
              <a:rPr lang="en" sz="1345"/>
              <a:t>with cutting edge technology</a:t>
            </a:r>
            <a:endParaRPr sz="1345"/>
          </a:p>
          <a:p>
            <a:pPr indent="-31402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45"/>
              <a:buChar char="●"/>
            </a:pPr>
            <a:r>
              <a:rPr lang="en" sz="1345"/>
              <a:t>have an </a:t>
            </a:r>
            <a:r>
              <a:rPr b="1" lang="en" sz="1345"/>
              <a:t>eye catcher</a:t>
            </a:r>
            <a:r>
              <a:rPr lang="en" sz="1345"/>
              <a:t> for the ‘museum night’: an event where all museums in the city are open until midnight.</a:t>
            </a:r>
            <a:endParaRPr sz="1345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3"/>
          <p:cNvPicPr preferRelativeResize="0"/>
          <p:nvPr/>
        </p:nvPicPr>
        <p:blipFill rotWithShape="1">
          <a:blip r:embed="rId3">
            <a:alphaModFix/>
          </a:blip>
          <a:srcRect b="7201" l="0" r="0" t="0"/>
          <a:stretch/>
        </p:blipFill>
        <p:spPr>
          <a:xfrm>
            <a:off x="4000500" y="0"/>
            <a:ext cx="5143501" cy="477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33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</a:t>
            </a:r>
            <a:endParaRPr/>
          </a:p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>
            <a:off x="362125" y="1522350"/>
            <a:ext cx="3207300" cy="30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/>
              <a:t>solution: </a:t>
            </a:r>
            <a:r>
              <a:rPr lang="en" sz="1300"/>
              <a:t>start with </a:t>
            </a:r>
            <a:r>
              <a:rPr lang="en" sz="1300"/>
              <a:t>1 paintings that can engage with visitors: </a:t>
            </a:r>
            <a:br>
              <a:rPr lang="en" sz="1300"/>
            </a:br>
            <a:r>
              <a:rPr i="1" lang="en" sz="1300"/>
              <a:t>Jenny Montigny’s ‘The Cattle Shed’</a:t>
            </a:r>
            <a:endParaRPr i="1"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/>
              <a:t>and launch after a trial period with </a:t>
            </a:r>
            <a:r>
              <a:rPr b="1" lang="en" sz="1300"/>
              <a:t>thorough testing of AI</a:t>
            </a:r>
            <a:r>
              <a:rPr lang="en" sz="1300"/>
              <a:t>.</a:t>
            </a:r>
            <a:endParaRPr sz="1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4"/>
          <p:cNvPicPr preferRelativeResize="0"/>
          <p:nvPr/>
        </p:nvPicPr>
        <p:blipFill rotWithShape="1">
          <a:blip r:embed="rId3">
            <a:alphaModFix/>
          </a:blip>
          <a:srcRect b="0" l="14532" r="25662" t="0"/>
          <a:stretch/>
        </p:blipFill>
        <p:spPr>
          <a:xfrm>
            <a:off x="5042500" y="0"/>
            <a:ext cx="41014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4"/>
          <p:cNvSpPr txBox="1"/>
          <p:nvPr/>
        </p:nvSpPr>
        <p:spPr>
          <a:xfrm>
            <a:off x="209150" y="1418350"/>
            <a:ext cx="4791600" cy="3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+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2600 interactions in 30 days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+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visitor insights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+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95% positive visitor reviews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+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news broadcasts on big TV networks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+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roll-out in 2024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+"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+500 interactions on event night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" name="Google Shape;18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875" y="160628"/>
            <a:ext cx="1026475" cy="70894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4"/>
          <p:cNvSpPr/>
          <p:nvPr/>
        </p:nvSpPr>
        <p:spPr>
          <a:xfrm>
            <a:off x="6599800" y="228750"/>
            <a:ext cx="2290500" cy="485700"/>
          </a:xfrm>
          <a:prstGeom prst="roundRect">
            <a:avLst>
              <a:gd fmla="val 15107" name="adj"/>
            </a:avLst>
          </a:prstGeom>
          <a:solidFill>
            <a:schemeClr val="lt1"/>
          </a:solidFill>
          <a:ln cap="flat" cmpd="sng" w="9525">
            <a:solidFill>
              <a:srgbClr val="2FCB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580000" dist="190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installed on location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34"/>
          <p:cNvSpPr txBox="1"/>
          <p:nvPr>
            <p:ph type="title"/>
          </p:nvPr>
        </p:nvSpPr>
        <p:spPr>
          <a:xfrm>
            <a:off x="1255075" y="228750"/>
            <a:ext cx="533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/>
              <a:t>Case study:</a:t>
            </a:r>
            <a:r>
              <a:rPr lang="en"/>
              <a:t> results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" name="Google Shape;191;p35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</a:t>
            </a:r>
            <a:endParaRPr/>
          </a:p>
        </p:txBody>
      </p:sp>
      <p:sp>
        <p:nvSpPr>
          <p:cNvPr id="192" name="Google Shape;192;p35"/>
          <p:cNvSpPr txBox="1"/>
          <p:nvPr>
            <p:ph idx="1" type="body"/>
          </p:nvPr>
        </p:nvSpPr>
        <p:spPr>
          <a:xfrm>
            <a:off x="228600" y="1611050"/>
            <a:ext cx="3771900" cy="29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Analysis of log files revealed information that took everyone by surprise. 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/>
              <a:t>The museum now has a </a:t>
            </a:r>
            <a:r>
              <a:rPr b="1" lang="en" sz="1300"/>
              <a:t>better understanding of what visitors are looking for</a:t>
            </a:r>
            <a:r>
              <a:rPr lang="en" sz="1300"/>
              <a:t> and what type of information people are interested in. 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5"/>
          <p:cNvPicPr preferRelativeResize="0"/>
          <p:nvPr/>
        </p:nvPicPr>
        <p:blipFill rotWithShape="1">
          <a:blip r:embed="rId3">
            <a:alphaModFix/>
          </a:blip>
          <a:srcRect b="5678" l="0" r="0" t="0"/>
          <a:stretch/>
        </p:blipFill>
        <p:spPr>
          <a:xfrm>
            <a:off x="4000500" y="0"/>
            <a:ext cx="5143501" cy="485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6"/>
          <p:cNvPicPr preferRelativeResize="0"/>
          <p:nvPr/>
        </p:nvPicPr>
        <p:blipFill rotWithShape="1">
          <a:blip r:embed="rId3">
            <a:alphaModFix/>
          </a:blip>
          <a:srcRect b="6959" l="0" r="6059" t="0"/>
          <a:stretch/>
        </p:blipFill>
        <p:spPr>
          <a:xfrm>
            <a:off x="3950950" y="0"/>
            <a:ext cx="51930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36"/>
          <p:cNvSpPr txBox="1"/>
          <p:nvPr>
            <p:ph type="title"/>
          </p:nvPr>
        </p:nvSpPr>
        <p:spPr>
          <a:xfrm>
            <a:off x="228600" y="228750"/>
            <a:ext cx="865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</a:t>
            </a:r>
            <a:endParaRPr/>
          </a:p>
        </p:txBody>
      </p:sp>
      <p:sp>
        <p:nvSpPr>
          <p:cNvPr id="201" name="Google Shape;201;p36"/>
          <p:cNvSpPr txBox="1"/>
          <p:nvPr>
            <p:ph idx="1" type="body"/>
          </p:nvPr>
        </p:nvSpPr>
        <p:spPr>
          <a:xfrm>
            <a:off x="228600" y="635550"/>
            <a:ext cx="4249800" cy="44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</a:rPr>
              <a:t>Key </a:t>
            </a:r>
            <a:r>
              <a:rPr b="1" lang="en">
                <a:solidFill>
                  <a:schemeClr val="accent3"/>
                </a:solidFill>
              </a:rPr>
              <a:t>takeaways</a:t>
            </a:r>
            <a:endParaRPr b="1">
              <a:solidFill>
                <a:schemeClr val="accent3"/>
              </a:solidFill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Visitors have questions about what is </a:t>
            </a:r>
            <a:r>
              <a:rPr b="1" lang="en" sz="1200"/>
              <a:t>visible on the painting</a:t>
            </a:r>
            <a:r>
              <a:rPr lang="en" sz="1200"/>
              <a:t> more than the technical aspects like the art style..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Questions are </a:t>
            </a:r>
            <a:r>
              <a:rPr b="1" lang="en" sz="1200"/>
              <a:t>asked directly at the person </a:t>
            </a:r>
            <a:r>
              <a:rPr lang="en" sz="1200"/>
              <a:t>on the paintings, not a </a:t>
            </a:r>
            <a:r>
              <a:rPr lang="en" sz="1200"/>
              <a:t>third</a:t>
            </a:r>
            <a:r>
              <a:rPr lang="en" sz="1200"/>
              <a:t> person. For example, visitors ask ‘why are you wearing those shoes’ and not ‘what shoes is she wearing’.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In our research of more than 2000 interactions, the AI was </a:t>
            </a:r>
            <a:r>
              <a:rPr b="1" lang="en" sz="1200"/>
              <a:t>99% accurate</a:t>
            </a:r>
            <a:r>
              <a:rPr lang="en" sz="1200"/>
              <a:t> for the information she was trained on. If the AI didn’t know the answer, she simply said so. 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 </a:t>
            </a:r>
            <a:r>
              <a:rPr b="1" lang="en" sz="1200"/>
              <a:t>information the AI has comes from the curators. </a:t>
            </a:r>
            <a:r>
              <a:rPr lang="en" sz="1200"/>
              <a:t>All the AI does is reformulate and summarize existing information. The AI rarely ‘hallucinates’ new information. 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ML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FF7F"/>
      </a:accent1>
      <a:accent2>
        <a:srgbClr val="212121"/>
      </a:accent2>
      <a:accent3>
        <a:srgbClr val="2FCBFF"/>
      </a:accent3>
      <a:accent4>
        <a:srgbClr val="FF1493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